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10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5651F-0D10-4357-9708-72F5B17BC3F3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060AD-988F-4DCE-8FB9-E847DD7A0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65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/>
              <a:t>20.01.2021</a:t>
            </a:r>
          </a:p>
        </p:txBody>
      </p:sp>
    </p:spTree>
    <p:extLst>
      <p:ext uri="{BB962C8B-B14F-4D97-AF65-F5344CB8AC3E}">
        <p14:creationId xmlns:p14="http://schemas.microsoft.com/office/powerpoint/2010/main" val="126870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5B1B89-91A6-446A-AC45-2FF3EF5F0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220780B-E3E8-41A8-A72A-9B2C3EC29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539CFF-A5BF-41B6-9D2C-D17437C7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4B3D2A-DA70-40B7-B435-2ED163812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83CF6A2-84BE-4A4B-9151-832C4C994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09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7B038E-E05D-4BE9-9F1F-F4419070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93D535D-AC34-46C2-A4DB-A0B10DA61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ADF6DBF-7CBE-4914-83F7-16EA0173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29FA86-D5C6-49AC-B993-8C53C5D3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1FCE76-A5F8-4754-BC22-EBB16E79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7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CD62F59-97D4-4570-9CF7-7FB41C744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84BD54D-2729-4092-9874-9E727872D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D648156-FCCE-40D6-931B-84E03C0DC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2C3C70-955F-451F-A6DF-BA3D2D75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F23D36-7FFD-4F7E-ACF9-28664713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12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019483-1067-43E1-94C8-EA8EE9D05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E0ED10-5F0C-4EE9-88B5-F928940FD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6E741E3-D49C-433E-9F08-7A78AD25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6BB131-4171-4DE3-A5FB-5AB35208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FD8D1A-D240-4381-8D24-5F9B19C4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10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A32656-543A-4495-99F8-6C1715D8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A55A7AA-D708-44C6-953D-3F742A922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393D214-571E-421B-9F17-68B97A37C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27F68FF-D8EA-4CEE-8986-90780149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9AF90A-7ED5-4404-BA1D-6BCD0571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90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B02735-710C-4152-B14A-4BBD7C73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C79D8F-5868-4F08-AEAD-4AAC7A488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45D5FE3-0414-4A95-9233-657BFDD1B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36B9282-643D-41A8-BFA1-170AB6DD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FF1EF9D-C54A-4234-9359-82EBDDEA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F158A6F-A9FA-40FE-A720-94FE9F6FE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58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55D539-04EE-48E0-8ED5-C2B97840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B435AF-7633-4639-8BA5-30E16FBD6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FDF43E8-7DDC-48E1-AF46-1A284FD18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BBCA644-2518-4927-8C29-EE7199AB4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C442FEB-DE32-43E3-A7D7-D33389C39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E837F6E-BB14-4BC9-B756-79C4417A0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7B6D3EE-2A5D-4348-917A-85CDECDF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8315CEC-306E-4364-8F6F-B84E3E11F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68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01988D-3A00-4CBF-B034-213B1156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A181649-A410-44B4-87AB-2F29117F2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21C7BE3-9CCB-4E9B-AA6B-6324E8B05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C95D632-DA14-4C88-96D1-94F815C34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47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CC162E1-09B8-48F2-AF2F-1CDF92BD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8AF0028-E18F-4C05-B913-021EB4929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AE2917C-0573-4808-AF1A-C31B0DA0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18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7C6701-646A-4FEC-BBA2-B7304968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C689C9-1BC5-4AE4-AAB4-918B0B68A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4F96A7-EF43-436D-A069-82AB0D03B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9AE02A5-4293-4614-8660-2D3605737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8E21118-9731-4144-8FDD-59E9AAC4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66936D7-826E-495B-934A-69E4C48B9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55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C4BB22-F9CC-47D5-92FE-82F078FF9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F5105F8-14E0-45EE-A517-4FA0CFA27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A686138-3462-40E8-B147-B79AB0E60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8F458A6-B878-4B57-A4B8-01B510B3A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47EC37-48D5-4E20-8A5E-87B619F9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54AA1AF-8C3B-4EB9-9C5E-063AD12C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8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D60E31F-9059-468C-9585-DE6513E4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FA19C4B-12BF-485B-841A-7E7427D37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1658B8D-CE40-4097-952E-048BED93B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9DBA0-FFEF-4FF8-ADB1-6198D06EEFA4}" type="datetimeFigureOut">
              <a:rPr lang="tr-TR" smtClean="0"/>
              <a:t>01.08.2025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B579BD-95D1-4464-B3DA-F437C5155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53F80B-5055-46A4-972E-9AAE126D4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F9095-2206-4145-AA53-91BA299C07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47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6">
            <a:extLst>
              <a:ext uri="{FF2B5EF4-FFF2-40B4-BE49-F238E27FC236}">
                <a16:creationId xmlns:a16="http://schemas.microsoft.com/office/drawing/2014/main" id="{C35FE5C3-7E40-4411-9D17-52E638D8C4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782" y="36805"/>
            <a:ext cx="7110847" cy="556094"/>
          </a:xfrm>
          <a:prstGeom prst="rect">
            <a:avLst/>
          </a:prstGeom>
        </p:spPr>
      </p:pic>
      <p:sp>
        <p:nvSpPr>
          <p:cNvPr id="9" name="Slayt Numarası Yer Tutucusu 1"/>
          <p:cNvSpPr txBox="1">
            <a:spLocks/>
          </p:cNvSpPr>
          <p:nvPr/>
        </p:nvSpPr>
        <p:spPr>
          <a:xfrm>
            <a:off x="5403912" y="6309320"/>
            <a:ext cx="1600200" cy="320010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defPPr>
              <a:defRPr lang="tr-T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tr-TR" altLang="tr-TR" sz="1050" dirty="0">
                <a:solidFill>
                  <a:prstClr val="white"/>
                </a:solidFill>
              </a:rPr>
              <a:t>www.ticaret.gov.tr</a:t>
            </a:r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E5C2FF9E-BB94-42EA-8BA7-6AAC29B645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296" y="4779747"/>
            <a:ext cx="3571429" cy="1384994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6578300" y="5061491"/>
            <a:ext cx="341442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tr-TR" altLang="en-US" sz="1300" b="1" dirty="0">
                <a:solidFill>
                  <a:srgbClr val="D1AB61"/>
                </a:solidFill>
              </a:rPr>
              <a:t>Yürürlükte: 24 STA ve 4 TTA </a:t>
            </a:r>
          </a:p>
          <a:p>
            <a:pPr lvl="0" eaLnBrk="1" hangingPunct="1"/>
            <a:r>
              <a:rPr lang="tr-TR" altLang="en-US" sz="1300" b="1" dirty="0">
                <a:solidFill>
                  <a:srgbClr val="D1AB61"/>
                </a:solidFill>
              </a:rPr>
              <a:t>Müzakere Süreci Tamamlanan: 3 STA</a:t>
            </a:r>
          </a:p>
          <a:p>
            <a:pPr lvl="0" eaLnBrk="1" hangingPunct="1"/>
            <a:r>
              <a:rPr lang="tr-TR" altLang="en-US" sz="1300" b="1" dirty="0">
                <a:solidFill>
                  <a:srgbClr val="D1AB61"/>
                </a:solidFill>
              </a:rPr>
              <a:t>Müzakere Süreci Devam Eden: 2 STA </a:t>
            </a:r>
          </a:p>
        </p:txBody>
      </p:sp>
      <p:pic>
        <p:nvPicPr>
          <p:cNvPr id="11" name="Picture 33">
            <a:extLst>
              <a:ext uri="{FF2B5EF4-FFF2-40B4-BE49-F238E27FC236}">
                <a16:creationId xmlns:a16="http://schemas.microsoft.com/office/drawing/2014/main" id="{4A32CA27-6165-4C6B-BF95-31A77E9653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616" y="-3020"/>
            <a:ext cx="529071" cy="560536"/>
          </a:xfrm>
          <a:prstGeom prst="rect">
            <a:avLst/>
          </a:prstGeom>
        </p:spPr>
      </p:pic>
      <p:sp>
        <p:nvSpPr>
          <p:cNvPr id="14" name="TextBox 11">
            <a:extLst>
              <a:ext uri="{FF2B5EF4-FFF2-40B4-BE49-F238E27FC236}">
                <a16:creationId xmlns:a16="http://schemas.microsoft.com/office/drawing/2014/main" id="{57C2B5D7-F4B0-410F-94E7-8958FFEF6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0356" y="69679"/>
            <a:ext cx="63928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dirty="0">
                <a:solidFill>
                  <a:schemeClr val="bg1"/>
                </a:solidFill>
                <a:latin typeface="Myriad Pro"/>
              </a:rPr>
              <a:t>Türkiye’nin STA ve </a:t>
            </a:r>
            <a:r>
              <a:rPr lang="tr-TR" sz="2800" dirty="0" err="1">
                <a:solidFill>
                  <a:schemeClr val="bg1"/>
                </a:solidFill>
                <a:latin typeface="Myriad Pro"/>
              </a:rPr>
              <a:t>TTA’ları</a:t>
            </a:r>
            <a:endParaRPr lang="tr-TR" sz="2800" dirty="0">
              <a:solidFill>
                <a:schemeClr val="bg1"/>
              </a:solidFill>
              <a:latin typeface="Myriad Pro"/>
            </a:endParaRPr>
          </a:p>
        </p:txBody>
      </p:sp>
      <p:graphicFrame>
        <p:nvGraphicFramePr>
          <p:cNvPr id="12" name="Tablo 11">
            <a:extLst>
              <a:ext uri="{FF2B5EF4-FFF2-40B4-BE49-F238E27FC236}">
                <a16:creationId xmlns:a16="http://schemas.microsoft.com/office/drawing/2014/main" id="{4A538899-50F3-47BF-A42A-8A132C916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603457"/>
              </p:ext>
            </p:extLst>
          </p:nvPr>
        </p:nvGraphicFramePr>
        <p:xfrm>
          <a:off x="622146" y="625773"/>
          <a:ext cx="5186697" cy="5924557"/>
        </p:xfrm>
        <a:graphic>
          <a:graphicData uri="http://schemas.openxmlformats.org/drawingml/2006/table">
            <a:tbl>
              <a:tblPr/>
              <a:tblGrid>
                <a:gridCol w="2592483">
                  <a:extLst>
                    <a:ext uri="{9D8B030D-6E8A-4147-A177-3AD203B41FA5}">
                      <a16:colId xmlns:a16="http://schemas.microsoft.com/office/drawing/2014/main" val="1052744264"/>
                    </a:ext>
                  </a:extLst>
                </a:gridCol>
                <a:gridCol w="2594214">
                  <a:extLst>
                    <a:ext uri="{9D8B030D-6E8A-4147-A177-3AD203B41FA5}">
                      <a16:colId xmlns:a16="http://schemas.microsoft.com/office/drawing/2014/main" val="762112843"/>
                    </a:ext>
                  </a:extLst>
                </a:gridCol>
              </a:tblGrid>
              <a:tr h="31641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YÜRÜRLÜKTEKİLER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01111098"/>
                  </a:ext>
                </a:extLst>
              </a:tr>
              <a:tr h="25993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3374002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EFTA (1992)</a:t>
                      </a:r>
                    </a:p>
                    <a:p>
                      <a:pPr algn="l" rtl="0" fontAlgn="ctr"/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Revize EFTA (2021)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Sırbistan (2010)</a:t>
                      </a:r>
                    </a:p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Ek Protokoller (2019)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741918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İsrail (1997)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Karadağ (2010)</a:t>
                      </a:r>
                    </a:p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Ek Protokoller (2022)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91323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Kuzey Makedonya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(2000)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Şili (2011) 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795415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Bosna Hersek (2003)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Revize Bosna H. (2021)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Morityus</a:t>
                      </a: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(2013)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953454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Tunus (2005)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G. Kore (2013)</a:t>
                      </a:r>
                    </a:p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Yatırım ve Hizmetler (2018)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478948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Filistin (2005)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Malezya (2015)</a:t>
                      </a:r>
                    </a:p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Ek Protokol (İç onay)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939061"/>
                  </a:ext>
                </a:extLst>
              </a:tr>
              <a:tr h="3112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Fas (2006)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Moldova (2016) 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154605"/>
                  </a:ext>
                </a:extLst>
              </a:tr>
              <a:tr h="3149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Mısır (2007)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Faroe A.</a:t>
                      </a:r>
                      <a:r>
                        <a:rPr lang="tr-TR" sz="13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(2017)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8275"/>
                  </a:ext>
                </a:extLst>
              </a:tr>
              <a:tr h="27149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Arnavutluk (2008) 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Singapur (2017)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3491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Gürcistan (2008)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Ek Protokoller (İç onay)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Kosova (2019)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829702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Birleşik Krallık (2021)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Venezuela (2020)</a:t>
                      </a:r>
                      <a:endParaRPr lang="tr-TR" dirty="0"/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54808"/>
                  </a:ext>
                </a:extLst>
              </a:tr>
              <a:tr h="314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Birleşik Arap Emirlikleri (2023)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Katar (2025)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609992"/>
                  </a:ext>
                </a:extLst>
              </a:tr>
              <a:tr h="21951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TTA 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1182063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İran (2015)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Azerbaycan (2021)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Ek Protokol (İç Onay)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741335"/>
                  </a:ext>
                </a:extLst>
              </a:tr>
              <a:tr h="3149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Pakistan (2023)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Özbekistan (2023)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63562"/>
                  </a:ext>
                </a:extLst>
              </a:tr>
            </a:tbl>
          </a:graphicData>
        </a:graphic>
      </p:graphicFrame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A15FFF81-2666-460E-8236-1FAE8D221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0554"/>
              </p:ext>
            </p:extLst>
          </p:nvPr>
        </p:nvGraphicFramePr>
        <p:xfrm>
          <a:off x="6204012" y="646101"/>
          <a:ext cx="2716422" cy="1957310"/>
        </p:xfrm>
        <a:graphic>
          <a:graphicData uri="http://schemas.openxmlformats.org/drawingml/2006/table">
            <a:tbl>
              <a:tblPr/>
              <a:tblGrid>
                <a:gridCol w="2716422">
                  <a:extLst>
                    <a:ext uri="{9D8B030D-6E8A-4147-A177-3AD203B41FA5}">
                      <a16:colId xmlns:a16="http://schemas.microsoft.com/office/drawing/2014/main" val="2123009032"/>
                    </a:ext>
                  </a:extLst>
                </a:gridCol>
              </a:tblGrid>
              <a:tr h="40595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MÜZAKERELERİ</a:t>
                      </a:r>
                      <a:r>
                        <a:rPr lang="tr-TR" sz="13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TAMAMLANANLAR</a:t>
                      </a:r>
                      <a:endParaRPr lang="tr-TR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010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439821"/>
                  </a:ext>
                </a:extLst>
              </a:tr>
              <a:tr h="333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66010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98435"/>
                  </a:ext>
                </a:extLst>
              </a:tr>
              <a:tr h="4059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Lübnan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6334"/>
                  </a:ext>
                </a:extLst>
              </a:tr>
              <a:tr h="4059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Sudan 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96185"/>
                  </a:ext>
                </a:extLst>
              </a:tr>
              <a:tr h="4059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Ukrayna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81233"/>
                  </a:ext>
                </a:extLst>
              </a:tr>
            </a:tbl>
          </a:graphicData>
        </a:graphic>
      </p:graphicFrame>
      <p:graphicFrame>
        <p:nvGraphicFramePr>
          <p:cNvPr id="17" name="Tablo 16">
            <a:extLst>
              <a:ext uri="{FF2B5EF4-FFF2-40B4-BE49-F238E27FC236}">
                <a16:creationId xmlns:a16="http://schemas.microsoft.com/office/drawing/2014/main" id="{C6040174-2472-4668-AFEF-695D71935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194442"/>
              </p:ext>
            </p:extLst>
          </p:nvPr>
        </p:nvGraphicFramePr>
        <p:xfrm>
          <a:off x="9315603" y="632724"/>
          <a:ext cx="2080394" cy="755156"/>
        </p:xfrm>
        <a:graphic>
          <a:graphicData uri="http://schemas.openxmlformats.org/drawingml/2006/table">
            <a:tbl>
              <a:tblPr/>
              <a:tblGrid>
                <a:gridCol w="2080394">
                  <a:extLst>
                    <a:ext uri="{9D8B030D-6E8A-4147-A177-3AD203B41FA5}">
                      <a16:colId xmlns:a16="http://schemas.microsoft.com/office/drawing/2014/main" val="2375478799"/>
                    </a:ext>
                  </a:extLst>
                </a:gridCol>
              </a:tblGrid>
              <a:tr h="384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MÜZAKERE</a:t>
                      </a:r>
                      <a:r>
                        <a:rPr lang="tr-TR" sz="13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LERİ </a:t>
                      </a:r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DEVAM EDENLER 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AB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681762"/>
                  </a:ext>
                </a:extLst>
              </a:tr>
              <a:tr h="353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5501" marR="5501" marT="55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077879"/>
                  </a:ext>
                </a:extLst>
              </a:tr>
            </a:tbl>
          </a:graphicData>
        </a:graphic>
      </p:graphicFrame>
      <p:graphicFrame>
        <p:nvGraphicFramePr>
          <p:cNvPr id="18" name="Tablo 17">
            <a:extLst>
              <a:ext uri="{FF2B5EF4-FFF2-40B4-BE49-F238E27FC236}">
                <a16:creationId xmlns:a16="http://schemas.microsoft.com/office/drawing/2014/main" id="{71656153-89D6-4761-8573-1A5135004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88761"/>
              </p:ext>
            </p:extLst>
          </p:nvPr>
        </p:nvGraphicFramePr>
        <p:xfrm>
          <a:off x="9315603" y="1391577"/>
          <a:ext cx="2080395" cy="1156412"/>
        </p:xfrm>
        <a:graphic>
          <a:graphicData uri="http://schemas.openxmlformats.org/drawingml/2006/table">
            <a:tbl>
              <a:tblPr/>
              <a:tblGrid>
                <a:gridCol w="2080395">
                  <a:extLst>
                    <a:ext uri="{9D8B030D-6E8A-4147-A177-3AD203B41FA5}">
                      <a16:colId xmlns:a16="http://schemas.microsoft.com/office/drawing/2014/main" val="625777049"/>
                    </a:ext>
                  </a:extLst>
                </a:gridCol>
              </a:tblGrid>
              <a:tr h="404043">
                <a:tc>
                  <a:txBody>
                    <a:bodyPr/>
                    <a:lstStyle/>
                    <a:p>
                      <a:pPr algn="ctr"/>
                      <a:r>
                        <a:rPr lang="tr-T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Aktif Müzakereler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35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002598"/>
                  </a:ext>
                </a:extLst>
              </a:tr>
              <a:tr h="348326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Japonya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AB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777985"/>
                  </a:ext>
                </a:extLst>
              </a:tr>
              <a:tr h="40404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Endonezya</a:t>
                      </a:r>
                    </a:p>
                  </a:txBody>
                  <a:tcPr marL="66010" marR="5501" marT="55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AB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15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64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216</Words>
  <PresentationFormat>Geniş ekran</PresentationFormat>
  <Paragraphs>56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2023-06-01T11:34:50Z</dcterms:created>
  <dcterms:modified xsi:type="dcterms:W3CDTF">2025-08-01T07:26:58Z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eodilabelclass">
    <vt:lpwstr>id_classification_restrictedinternal=65d81f48-df0b-4036-a097-c3ba24027e48</vt:lpwstr>
  </property>
  <property fmtid="{D5CDD505-2E9C-101B-9397-08002B2CF9AE}" pid="3" name="geodilabeluser">
    <vt:lpwstr>user=17365549662</vt:lpwstr>
  </property>
  <property fmtid="{D5CDD505-2E9C-101B-9397-08002B2CF9AE}" pid="4" name="geodilabeltime">
    <vt:lpwstr>datetime=2025-08-01T07:26:58.894Z</vt:lpwstr>
  </property>
</Properties>
</file>